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45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AFD"/>
    <a:srgbClr val="3FC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24"/>
    <p:restoredTop sz="94310" autoAdjust="0"/>
  </p:normalViewPr>
  <p:slideViewPr>
    <p:cSldViewPr snapToGrid="0" snapToObjects="1">
      <p:cViewPr>
        <p:scale>
          <a:sx n="90" d="100"/>
          <a:sy n="90" d="100"/>
        </p:scale>
        <p:origin x="39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C85D-D286-2A43-BC49-7C50FFEA81A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A0FD-DBCB-CC42-8043-15A1F59E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xcmsonline.scripps.edu/index.php" TargetMode="Externa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71488" y="2130425"/>
            <a:ext cx="8223364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Uploading LC-MS data to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XCMS online</a:t>
            </a:r>
            <a:endParaRPr lang="en-US" sz="40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85862" y="3559301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Landon S. Wilson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Associate, TMPL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8312" y="314579"/>
            <a:ext cx="304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UAB Metabolomics Workshop</a:t>
            </a:r>
          </a:p>
          <a:p>
            <a:pPr algn="ctr"/>
            <a:r>
              <a:rPr lang="en-US" b="1" dirty="0"/>
              <a:t>December 2, 2015</a:t>
            </a:r>
          </a:p>
        </p:txBody>
      </p:sp>
      <p:pic>
        <p:nvPicPr>
          <p:cNvPr id="4" name="Picture 3" descr="TMP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11" y="5021709"/>
            <a:ext cx="2622090" cy="1836291"/>
          </a:xfrm>
          <a:prstGeom prst="rect">
            <a:avLst/>
          </a:prstGeom>
        </p:spPr>
      </p:pic>
      <p:pic>
        <p:nvPicPr>
          <p:cNvPr id="5" name="Picture 4" descr="Screen Shot 2015-06-14 at 11.3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7"/>
            <a:ext cx="3723886" cy="1460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" y="5638800"/>
            <a:ext cx="2624936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Starting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new XCMS database search…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833" t="5926" r="16667" b="62961"/>
          <a:stretch>
            <a:fillRect/>
          </a:stretch>
        </p:blipFill>
        <p:spPr bwMode="auto">
          <a:xfrm>
            <a:off x="297781" y="990600"/>
            <a:ext cx="8523514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295400" y="914400"/>
            <a:ext cx="20574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242416"/>
            <a:ext cx="858196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Select the type of “Job” or test for your newly uploaded data sets.</a:t>
            </a:r>
          </a:p>
          <a:p>
            <a:pPr algn="ctr"/>
            <a:r>
              <a:rPr lang="en-US" sz="2400" b="1" dirty="0" smtClean="0"/>
              <a:t>From here, you can select the files you wish to evaluate.</a:t>
            </a:r>
            <a:endParaRPr 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8333" t="5179" r="17500" b="41484"/>
          <a:stretch>
            <a:fillRect/>
          </a:stretch>
        </p:blipFill>
        <p:spPr bwMode="auto">
          <a:xfrm>
            <a:off x="1524000" y="4106254"/>
            <a:ext cx="58674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XCMS Online Tutorial Videos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8889" r="13333"/>
          <a:stretch>
            <a:fillRect/>
          </a:stretch>
        </p:blipFill>
        <p:spPr bwMode="auto">
          <a:xfrm>
            <a:off x="685800" y="883228"/>
            <a:ext cx="7858417" cy="582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3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 XCMS server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1616075"/>
            <a:ext cx="5422900" cy="299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663" y="4811712"/>
            <a:ext cx="7958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An onsite server containing the full suite of XCMS and METLIN programs and databases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Advantages – no delays in upload and processing data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81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Uploading Experiments for Metabolomics Analyses using XCMS Online Applications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7421" y="6172200"/>
            <a:ext cx="62891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2"/>
              </a:rPr>
              <a:t>https://xcmsonline.scripps.edu/index.php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7708" t="9253" r="17708"/>
          <a:stretch>
            <a:fillRect/>
          </a:stretch>
        </p:blipFill>
        <p:spPr bwMode="auto">
          <a:xfrm>
            <a:off x="1447800" y="1242551"/>
            <a:ext cx="6172200" cy="487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1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8890" r="18333" b="57034"/>
          <a:stretch>
            <a:fillRect/>
          </a:stretch>
        </p:blipFill>
        <p:spPr bwMode="auto">
          <a:xfrm>
            <a:off x="0" y="25146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Uploading Experiments for Metabolomics Analyses using XCMS Online Applications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continued…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55" y="1752600"/>
            <a:ext cx="906729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Once you have completed your LC-MS/MS analyses of samples in your particular experiment,</a:t>
            </a:r>
          </a:p>
          <a:p>
            <a:pPr algn="ctr"/>
            <a:r>
              <a:rPr lang="en-US" b="1" dirty="0"/>
              <a:t>f</a:t>
            </a:r>
            <a:r>
              <a:rPr lang="en-US" b="1" dirty="0" smtClean="0"/>
              <a:t>iles can be uploaded directly for most instrumentation types.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505200" y="26670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5937" y="5943600"/>
            <a:ext cx="823212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Select the option “</a:t>
            </a:r>
            <a:r>
              <a:rPr lang="en-US" b="1" i="1" dirty="0" smtClean="0"/>
              <a:t>Stored Datasets</a:t>
            </a:r>
            <a:r>
              <a:rPr lang="en-US" b="1" dirty="0" smtClean="0"/>
              <a:t>,” on the XCMS toolbar to access datasets already </a:t>
            </a:r>
          </a:p>
          <a:p>
            <a:pPr algn="ctr"/>
            <a:r>
              <a:rPr lang="en-US" b="1" dirty="0"/>
              <a:t>s</a:t>
            </a:r>
            <a:r>
              <a:rPr lang="en-US" b="1" dirty="0" smtClean="0"/>
              <a:t>tored, or to upload new datasets for future analyses.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18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833" t="7407" r="17500" b="52099"/>
          <a:stretch>
            <a:fillRect/>
          </a:stretch>
        </p:blipFill>
        <p:spPr bwMode="auto">
          <a:xfrm>
            <a:off x="0" y="1447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Uploading Experiments for Metabolomics Analyses using XCMS Online Applications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continued…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56765" y="2218113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5029200"/>
            <a:ext cx="914400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Select the option “</a:t>
            </a:r>
            <a:r>
              <a:rPr lang="en-US" b="1" i="1" dirty="0" smtClean="0"/>
              <a:t>Add Dataset(s)</a:t>
            </a:r>
            <a:r>
              <a:rPr lang="en-US" b="1" dirty="0" smtClean="0"/>
              <a:t>,” on the XCMS toolbar to open the Java directed upload</a:t>
            </a:r>
          </a:p>
          <a:p>
            <a:pPr algn="ctr"/>
            <a:r>
              <a:rPr lang="en-US" b="1" dirty="0" smtClean="0"/>
              <a:t> panel.  Certain instruments can directly upload raw data while other must be transformed to</a:t>
            </a:r>
          </a:p>
          <a:p>
            <a:pPr algn="ctr"/>
            <a:r>
              <a:rPr lang="en-US" b="1" dirty="0" smtClean="0"/>
              <a:t> a universal language such as </a:t>
            </a:r>
            <a:r>
              <a:rPr lang="en-US" b="1" dirty="0" err="1" smtClean="0"/>
              <a:t>mzXML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500" t="8890" r="18333" b="81374"/>
          <a:stretch>
            <a:fillRect/>
          </a:stretch>
        </p:blipFill>
        <p:spPr bwMode="auto">
          <a:xfrm>
            <a:off x="0" y="1447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6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7500" t="16296" r="18333" b="5185"/>
          <a:stretch>
            <a:fillRect/>
          </a:stretch>
        </p:blipFill>
        <p:spPr bwMode="auto">
          <a:xfrm>
            <a:off x="271013" y="922712"/>
            <a:ext cx="8601974" cy="592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RAW data file parameters per major manufacturer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17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7407" r="17500" b="9630"/>
          <a:stretch>
            <a:fillRect/>
          </a:stretch>
        </p:blipFill>
        <p:spPr bwMode="auto">
          <a:xfrm>
            <a:off x="152400" y="1596341"/>
            <a:ext cx="5380265" cy="381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Uploading Experiments for Metabolomics Analyses using XCMS Online Applications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continued…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2215277"/>
            <a:ext cx="3276600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Once the Java pop-up window opens, a standard file architecture for selecting data files is accessible.  Select the files you want to add in a particular group from the top right box </a:t>
            </a:r>
            <a:r>
              <a:rPr lang="en-US" b="1" dirty="0" smtClean="0">
                <a:solidFill>
                  <a:srgbClr val="FF0000"/>
                </a:solidFill>
              </a:rPr>
              <a:t>(1)</a:t>
            </a:r>
            <a:r>
              <a:rPr lang="en-US" b="1" dirty="0" smtClean="0"/>
              <a:t>, and drag them to the “</a:t>
            </a:r>
            <a:r>
              <a:rPr lang="en-US" b="1" i="1" dirty="0" smtClean="0"/>
              <a:t>Drop Files Here</a:t>
            </a:r>
            <a:r>
              <a:rPr lang="en-US" b="1" dirty="0" smtClean="0"/>
              <a:t>” box </a:t>
            </a:r>
            <a:r>
              <a:rPr lang="en-US" b="1" dirty="0" smtClean="0">
                <a:solidFill>
                  <a:srgbClr val="FF0000"/>
                </a:solidFill>
              </a:rPr>
              <a:t>(2)</a:t>
            </a:r>
            <a:r>
              <a:rPr lang="en-US" b="1" dirty="0" smtClean="0"/>
              <a:t> below.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141249" y="3352403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66061" y="4106487"/>
            <a:ext cx="45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(2)</a:t>
            </a:r>
            <a:r>
              <a:rPr lang="en-US" b="1" dirty="0" smtClean="0"/>
              <a:t> </a:t>
            </a:r>
            <a:endParaRPr lang="en-US" dirty="0"/>
          </a:p>
        </p:txBody>
      </p:sp>
      <p:cxnSp>
        <p:nvCxnSpPr>
          <p:cNvPr id="8" name="Elbow Connector 7"/>
          <p:cNvCxnSpPr>
            <a:stCxn id="5" idx="3"/>
            <a:endCxn id="6" idx="3"/>
          </p:cNvCxnSpPr>
          <p:nvPr/>
        </p:nvCxnSpPr>
        <p:spPr>
          <a:xfrm>
            <a:off x="4587205" y="3537069"/>
            <a:ext cx="36056" cy="754084"/>
          </a:xfrm>
          <a:prstGeom prst="bentConnector3">
            <a:avLst>
              <a:gd name="adj1" fmla="val 734014"/>
            </a:avLst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" y="5629870"/>
            <a:ext cx="914400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Wait for the “</a:t>
            </a:r>
            <a:r>
              <a:rPr lang="en-US" b="1" i="1" dirty="0" smtClean="0"/>
              <a:t>Upload</a:t>
            </a:r>
            <a:r>
              <a:rPr lang="en-US" b="1" dirty="0" smtClean="0"/>
              <a:t>” </a:t>
            </a:r>
            <a:r>
              <a:rPr lang="en-US" b="1" dirty="0" smtClean="0">
                <a:solidFill>
                  <a:srgbClr val="FF0000"/>
                </a:solidFill>
              </a:rPr>
              <a:t>(3)</a:t>
            </a:r>
            <a:r>
              <a:rPr lang="en-US" b="1" dirty="0" smtClean="0"/>
              <a:t> button to turn green to begin the uploading process to the XCMS </a:t>
            </a:r>
          </a:p>
          <a:p>
            <a:pPr algn="ctr"/>
            <a:r>
              <a:rPr lang="en-US" b="1" dirty="0"/>
              <a:t>s</a:t>
            </a:r>
            <a:r>
              <a:rPr lang="en-US" b="1" dirty="0" smtClean="0"/>
              <a:t>erver.  This might take a few minutes as the server determines if the files are in the correct format.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549531" y="4538748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167" t="22222" r="29167" b="18519"/>
          <a:stretch>
            <a:fillRect/>
          </a:stretch>
        </p:blipFill>
        <p:spPr bwMode="auto">
          <a:xfrm>
            <a:off x="76200" y="1330035"/>
            <a:ext cx="525780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Uploading Experiments for Metabolomics Analyses using XCMS Online Applications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continued…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2112752"/>
            <a:ext cx="32766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Activate the “Upload” button to begin the process.  Depending  on the size and number of the files, this process can take up several hours.  </a:t>
            </a:r>
          </a:p>
        </p:txBody>
      </p:sp>
      <p:cxnSp>
        <p:nvCxnSpPr>
          <p:cNvPr id="6" name="Shape 5"/>
          <p:cNvCxnSpPr>
            <a:stCxn id="4" idx="2"/>
          </p:cNvCxnSpPr>
          <p:nvPr/>
        </p:nvCxnSpPr>
        <p:spPr>
          <a:xfrm rot="5400000">
            <a:off x="4837153" y="2715327"/>
            <a:ext cx="1565195" cy="3314700"/>
          </a:xfrm>
          <a:prstGeom prst="bentConnector2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5706070"/>
            <a:ext cx="533400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If any errors occur in the uploading process, the Exclamation point icon will have a number associated with the amount of files that have issues.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718" t="57778" r="28333" b="27407"/>
          <a:stretch>
            <a:fillRect/>
          </a:stretch>
        </p:blipFill>
        <p:spPr bwMode="auto">
          <a:xfrm>
            <a:off x="5638800" y="5309061"/>
            <a:ext cx="350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8001000" y="52578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Uploading Experiments for Metabolomics Analyses using XCMS Online Applications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continued…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9167" t="22222" r="29167" b="18519"/>
          <a:stretch>
            <a:fillRect/>
          </a:stretch>
        </p:blipFill>
        <p:spPr bwMode="auto">
          <a:xfrm>
            <a:off x="76200" y="1330035"/>
            <a:ext cx="525780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1371600"/>
            <a:ext cx="32766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the upload is complete,  give a descriptive name to your data set by typing in the </a:t>
            </a:r>
            <a:r>
              <a:rPr lang="en-US" b="1" i="1" dirty="0" smtClean="0"/>
              <a:t>“DataSet Name” </a:t>
            </a:r>
            <a:r>
              <a:rPr lang="en-US" b="1" dirty="0" smtClean="0"/>
              <a:t>box and clicking Save.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9200" y="2049087"/>
            <a:ext cx="6096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5706070"/>
            <a:ext cx="8839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Since you will be comparing a minimum of two data sets, you will repeat the process again with the additional group (s) you wish to evaluate.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27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Tips for naming files for upload to XCMS Online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175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Before uploading, it is a good idea to create separate file folders on your hard drive</a:t>
            </a:r>
          </a:p>
          <a:p>
            <a:r>
              <a:rPr lang="en-US" b="1" dirty="0" smtClean="0"/>
              <a:t>   to better organize your data into the groups you want to examine.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Add enough description to discriminate between different samples  and sample set       </a:t>
            </a:r>
          </a:p>
          <a:p>
            <a:r>
              <a:rPr lang="en-US" b="1" dirty="0" smtClean="0"/>
              <a:t>   names.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Adding the ionization mode in the name is preferable, i.e. </a:t>
            </a:r>
            <a:r>
              <a:rPr lang="en-US" b="1" dirty="0" err="1" smtClean="0"/>
              <a:t>PosMode</a:t>
            </a:r>
            <a:r>
              <a:rPr lang="en-US" b="1" dirty="0"/>
              <a:t> </a:t>
            </a:r>
            <a:r>
              <a:rPr lang="en-US" b="1" dirty="0" smtClean="0"/>
              <a:t>or </a:t>
            </a:r>
            <a:r>
              <a:rPr lang="en-US" b="1" dirty="0" err="1" smtClean="0"/>
              <a:t>NegMode</a:t>
            </a:r>
            <a:r>
              <a:rPr lang="en-US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Eliminate open spaces in the data file name by using “_” </a:t>
            </a:r>
            <a:r>
              <a:rPr lang="en-US" b="1" smtClean="0"/>
              <a:t>(underscore</a:t>
            </a:r>
            <a:r>
              <a:rPr lang="en-US" b="1" dirty="0" smtClean="0"/>
              <a:t>) notation. </a:t>
            </a:r>
          </a:p>
          <a:p>
            <a:r>
              <a:rPr lang="en-US" b="1" dirty="0" smtClean="0"/>
              <a:t>   Open spaces can cause upload errors in XCMS Online.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r>
              <a:rPr lang="en-US" b="1" dirty="0" smtClean="0"/>
              <a:t>                    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6160" y="5029200"/>
            <a:ext cx="801168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of DataSet Name:    Grubbs_UrineGroup2_NegMode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86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15343</TotalTime>
  <Words>577</Words>
  <Application>Microsoft Macintosh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Uploading LC-MS data to XCMS online</vt:lpstr>
      <vt:lpstr>Uploading Experiments for Metabolomics Analyses using XCMS Online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XCMS server</vt:lpstr>
    </vt:vector>
  </TitlesOfParts>
  <Manager/>
  <Company>UAB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metabolism became metabolomics</dc:title>
  <dc:subject/>
  <dc:creator>Stephen Barnes</dc:creator>
  <cp:keywords/>
  <dc:description/>
  <cp:lastModifiedBy>Microsoft Office User</cp:lastModifiedBy>
  <cp:revision>198</cp:revision>
  <dcterms:created xsi:type="dcterms:W3CDTF">2013-04-30T18:45:25Z</dcterms:created>
  <dcterms:modified xsi:type="dcterms:W3CDTF">2015-12-08T18:36:52Z</dcterms:modified>
  <cp:category/>
</cp:coreProperties>
</file>